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9" r:id="rId3"/>
    <p:sldId id="322" r:id="rId4"/>
    <p:sldId id="323" r:id="rId5"/>
    <p:sldId id="331" r:id="rId6"/>
    <p:sldId id="336" r:id="rId7"/>
    <p:sldId id="269" r:id="rId8"/>
    <p:sldId id="326" r:id="rId9"/>
    <p:sldId id="325" r:id="rId10"/>
    <p:sldId id="287" r:id="rId11"/>
    <p:sldId id="327" r:id="rId12"/>
    <p:sldId id="328" r:id="rId13"/>
    <p:sldId id="329" r:id="rId14"/>
    <p:sldId id="332" r:id="rId15"/>
    <p:sldId id="330" r:id="rId16"/>
    <p:sldId id="333" r:id="rId17"/>
    <p:sldId id="334" r:id="rId18"/>
    <p:sldId id="335" r:id="rId19"/>
    <p:sldId id="337" r:id="rId20"/>
    <p:sldId id="338" r:id="rId21"/>
    <p:sldId id="324" r:id="rId22"/>
    <p:sldId id="341" r:id="rId23"/>
    <p:sldId id="342" r:id="rId24"/>
    <p:sldId id="344" r:id="rId25"/>
    <p:sldId id="345" r:id="rId26"/>
    <p:sldId id="343" r:id="rId27"/>
    <p:sldId id="339" r:id="rId28"/>
    <p:sldId id="340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9DC3E6"/>
    <a:srgbClr val="002060"/>
    <a:srgbClr val="D2DEEF"/>
    <a:srgbClr val="0FABE3"/>
    <a:srgbClr val="0EB3D4"/>
    <a:srgbClr val="0C95B0"/>
    <a:srgbClr val="7FA9D3"/>
    <a:srgbClr val="FFFFFF"/>
    <a:srgbClr val="D3D3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1C3DF-E0F6-448B-BE5C-5CF5F37965B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8E511-DB9C-4E9C-9A47-B707F8C7CE36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Commercial </a:t>
          </a:r>
        </a:p>
      </dgm:t>
    </dgm:pt>
    <dgm:pt modelId="{A1DA59AF-2B9E-4258-965D-89C830402143}" type="parTrans" cxnId="{A40D0E16-20EE-4520-A18B-0FD9479DEDDD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5F7A4-1B31-47DF-9F62-BD669B964942}" type="sibTrans" cxnId="{A40D0E16-20EE-4520-A18B-0FD9479DEDDD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B77DC-B7DB-4966-B17B-218AEFFD1872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Encase</a:t>
          </a:r>
        </a:p>
      </dgm:t>
    </dgm:pt>
    <dgm:pt modelId="{193AC4C1-4CCC-48C1-9772-A1E4FCEB6047}" type="parTrans" cxnId="{B86341BA-BD1B-4103-87FB-013ACE491F9E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1BD0C-558F-41A8-A996-C9A717D5550E}" type="sibTrans" cxnId="{B86341BA-BD1B-4103-87FB-013ACE491F9E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A648F-11EC-4884-B577-BC721545CA5F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FTK</a:t>
          </a:r>
        </a:p>
      </dgm:t>
    </dgm:pt>
    <dgm:pt modelId="{821ACFD7-7422-4D52-9384-982494D0C9C1}" type="parTrans" cxnId="{210C2AFE-2831-4D9A-82D6-D9B6385DD5FE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149AA-1D91-4479-82D3-8ECDE27F3B2C}" type="sibTrans" cxnId="{210C2AFE-2831-4D9A-82D6-D9B6385DD5FE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64B57-7727-42AB-ADCD-44716370AE8C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Source</a:t>
          </a:r>
        </a:p>
      </dgm:t>
    </dgm:pt>
    <dgm:pt modelId="{983A0C70-C9D6-424E-AF7B-B0A6B2B5F791}" type="parTrans" cxnId="{AC9BE758-56C3-4286-AE1E-90A185D446F1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27CBA-A6F3-447C-B260-B3FBFE409C45}" type="sibTrans" cxnId="{AC9BE758-56C3-4286-AE1E-90A185D446F1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5AA26-3B39-4356-ADCD-46C3B3C23E96}">
      <dgm:prSet phldrT="[Text]" custT="1"/>
      <dgm:spPr/>
      <dgm:t>
        <a:bodyPr/>
        <a:lstStyle/>
        <a:p>
          <a:r>
            <a:rPr lang="en-US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SANS Investigative Forensics Toolkit 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5D86E-3974-43F1-A1DE-CC3C1DD51A04}" type="parTrans" cxnId="{18D9A01E-127E-42BB-87A5-7DD6C54E37C1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3ABD4-BAF4-43A9-A5FE-F73100BD20E6}" type="sibTrans" cxnId="{18D9A01E-127E-42BB-87A5-7DD6C54E37C1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6FF76-E514-416F-A491-540A0C16E1B9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Volatility</a:t>
          </a:r>
        </a:p>
      </dgm:t>
    </dgm:pt>
    <dgm:pt modelId="{99A72B67-B324-400F-B151-19560F6B6F06}" type="parTrans" cxnId="{AE2D3760-02CC-406F-B333-8E21A95E6155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A4000-DA65-4277-B8A9-8D16C327328A}" type="sibTrans" cxnId="{AE2D3760-02CC-406F-B333-8E21A95E6155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0E5C2-D676-4EBB-A431-8A3756E42A7A}">
      <dgm:prSet custT="1"/>
      <dgm:spPr/>
      <dgm:t>
        <a:bodyPr/>
        <a:lstStyle/>
        <a:p>
          <a:r>
            <a:rPr lang="en-US" sz="1600" b="1" i="0">
              <a:latin typeface="Times New Roman" panose="02020603050405020304" pitchFamily="18" charset="0"/>
              <a:cs typeface="Times New Roman" panose="02020603050405020304" pitchFamily="18" charset="0"/>
            </a:rPr>
            <a:t>Oxygen Forensic Suite</a:t>
          </a:r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62C66-D866-4DDB-A8E3-E48B57E3F49F}" type="parTrans" cxnId="{EBA57F01-C837-4B67-8BAF-B70F256A5BC5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0D6F8-1C0D-442B-8DD0-947CFE468CA6}" type="sibTrans" cxnId="{EBA57F01-C837-4B67-8BAF-B70F256A5BC5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0045-DDE0-4C1B-83B4-B6D0EC2B4D44}">
      <dgm:prSet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Helix</a:t>
          </a:r>
        </a:p>
      </dgm:t>
    </dgm:pt>
    <dgm:pt modelId="{0C9EAD0C-40B1-4FAB-B16A-8E93AA7E63AC}" type="parTrans" cxnId="{1B2FEB08-73ED-4C6B-95FB-FBA57F8346B8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6AE53-11BA-4320-8620-B01752046DE2}" type="sibTrans" cxnId="{1B2FEB08-73ED-4C6B-95FB-FBA57F8346B8}">
      <dgm:prSet/>
      <dgm:spPr/>
      <dgm:t>
        <a:bodyPr/>
        <a:lstStyle/>
        <a:p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75B1E-0399-49A5-BD05-F46125A923C4}" type="pres">
      <dgm:prSet presAssocID="{0F61C3DF-E0F6-448B-BE5C-5CF5F37965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30D6A6-076F-4D84-8A05-8F9BD15DE674}" type="pres">
      <dgm:prSet presAssocID="{D8A8E511-DB9C-4E9C-9A47-B707F8C7CE36}" presName="root" presStyleCnt="0"/>
      <dgm:spPr/>
    </dgm:pt>
    <dgm:pt modelId="{C3DA0066-3DD8-419B-9B4C-40D6E742DD37}" type="pres">
      <dgm:prSet presAssocID="{D8A8E511-DB9C-4E9C-9A47-B707F8C7CE36}" presName="rootComposite" presStyleCnt="0"/>
      <dgm:spPr/>
    </dgm:pt>
    <dgm:pt modelId="{87D85F31-6B3F-4FC1-BB41-395D70598CFE}" type="pres">
      <dgm:prSet presAssocID="{D8A8E511-DB9C-4E9C-9A47-B707F8C7CE36}" presName="rootText" presStyleLbl="node1" presStyleIdx="0" presStyleCnt="2"/>
      <dgm:spPr/>
      <dgm:t>
        <a:bodyPr/>
        <a:lstStyle/>
        <a:p>
          <a:endParaRPr lang="en-US"/>
        </a:p>
      </dgm:t>
    </dgm:pt>
    <dgm:pt modelId="{C39BB1C3-6BD1-4F41-B33A-ABD4EFF47D3F}" type="pres">
      <dgm:prSet presAssocID="{D8A8E511-DB9C-4E9C-9A47-B707F8C7CE36}" presName="rootConnector" presStyleLbl="node1" presStyleIdx="0" presStyleCnt="2"/>
      <dgm:spPr/>
      <dgm:t>
        <a:bodyPr/>
        <a:lstStyle/>
        <a:p>
          <a:endParaRPr lang="en-US"/>
        </a:p>
      </dgm:t>
    </dgm:pt>
    <dgm:pt modelId="{A5FC2CAA-0BA8-48AF-BC7B-EC5DC19941BA}" type="pres">
      <dgm:prSet presAssocID="{D8A8E511-DB9C-4E9C-9A47-B707F8C7CE36}" presName="childShape" presStyleCnt="0"/>
      <dgm:spPr/>
    </dgm:pt>
    <dgm:pt modelId="{D328A81B-2989-4ABF-8A9A-6D8C1F85F5B6}" type="pres">
      <dgm:prSet presAssocID="{193AC4C1-4CCC-48C1-9772-A1E4FCEB6047}" presName="Name13" presStyleLbl="parChTrans1D2" presStyleIdx="0" presStyleCnt="6"/>
      <dgm:spPr/>
      <dgm:t>
        <a:bodyPr/>
        <a:lstStyle/>
        <a:p>
          <a:endParaRPr lang="en-US"/>
        </a:p>
      </dgm:t>
    </dgm:pt>
    <dgm:pt modelId="{ABBC0543-A399-40F2-81B2-814EF90A4FFA}" type="pres">
      <dgm:prSet presAssocID="{214B77DC-B7DB-4966-B17B-218AEFFD187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F6ABA-AB2B-4197-8649-79166BEBE4C7}" type="pres">
      <dgm:prSet presAssocID="{821ACFD7-7422-4D52-9384-982494D0C9C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2E0A44C-7C3B-479C-8F99-0DC8BC3EC61E}" type="pres">
      <dgm:prSet presAssocID="{09CA648F-11EC-4884-B577-BC721545CA5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ADA0-F4D2-484C-8A6B-E9B727B90142}" type="pres">
      <dgm:prSet presAssocID="{0C9EAD0C-40B1-4FAB-B16A-8E93AA7E63AC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2C7C7D3-E4A4-497D-B80F-003B853540C1}" type="pres">
      <dgm:prSet presAssocID="{52000045-DDE0-4C1B-83B4-B6D0EC2B4D4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49683-B9E1-4BA7-9E3A-1E4F97ACAEEA}" type="pres">
      <dgm:prSet presAssocID="{0CD64B57-7727-42AB-ADCD-44716370AE8C}" presName="root" presStyleCnt="0"/>
      <dgm:spPr/>
    </dgm:pt>
    <dgm:pt modelId="{D9C73AA8-E275-488B-96D6-A556E2ADA709}" type="pres">
      <dgm:prSet presAssocID="{0CD64B57-7727-42AB-ADCD-44716370AE8C}" presName="rootComposite" presStyleCnt="0"/>
      <dgm:spPr/>
    </dgm:pt>
    <dgm:pt modelId="{AB366875-BD46-49EB-9BFC-806F434369D1}" type="pres">
      <dgm:prSet presAssocID="{0CD64B57-7727-42AB-ADCD-44716370AE8C}" presName="rootText" presStyleLbl="node1" presStyleIdx="1" presStyleCnt="2"/>
      <dgm:spPr/>
      <dgm:t>
        <a:bodyPr/>
        <a:lstStyle/>
        <a:p>
          <a:endParaRPr lang="en-US"/>
        </a:p>
      </dgm:t>
    </dgm:pt>
    <dgm:pt modelId="{7D68A884-037B-42D1-AAE2-E973D0CBE36F}" type="pres">
      <dgm:prSet presAssocID="{0CD64B57-7727-42AB-ADCD-44716370AE8C}" presName="rootConnector" presStyleLbl="node1" presStyleIdx="1" presStyleCnt="2"/>
      <dgm:spPr/>
      <dgm:t>
        <a:bodyPr/>
        <a:lstStyle/>
        <a:p>
          <a:endParaRPr lang="en-US"/>
        </a:p>
      </dgm:t>
    </dgm:pt>
    <dgm:pt modelId="{4F1B6A91-F7B4-4DF3-ADF2-208E43B28BFC}" type="pres">
      <dgm:prSet presAssocID="{0CD64B57-7727-42AB-ADCD-44716370AE8C}" presName="childShape" presStyleCnt="0"/>
      <dgm:spPr/>
    </dgm:pt>
    <dgm:pt modelId="{9F2EC457-C968-46F9-9F6B-EFBE92585E37}" type="pres">
      <dgm:prSet presAssocID="{7E75D86E-3974-43F1-A1DE-CC3C1DD51A04}" presName="Name13" presStyleLbl="parChTrans1D2" presStyleIdx="3" presStyleCnt="6"/>
      <dgm:spPr/>
      <dgm:t>
        <a:bodyPr/>
        <a:lstStyle/>
        <a:p>
          <a:endParaRPr lang="en-US"/>
        </a:p>
      </dgm:t>
    </dgm:pt>
    <dgm:pt modelId="{21BE76BE-47AF-47D2-B6CF-1F75B327DA2D}" type="pres">
      <dgm:prSet presAssocID="{9EA5AA26-3B39-4356-ADCD-46C3B3C23E9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854EE-AC18-43A5-80C2-604BBC449093}" type="pres">
      <dgm:prSet presAssocID="{99A72B67-B324-400F-B151-19560F6B6F0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A8FF34BB-F810-4E1A-8955-8AFA43282EC9}" type="pres">
      <dgm:prSet presAssocID="{9E36FF76-E514-416F-A491-540A0C16E1B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734C1-659C-4FA6-9C44-75194B3CFBAD}" type="pres">
      <dgm:prSet presAssocID="{21862C66-D866-4DDB-A8E3-E48B57E3F49F}" presName="Name13" presStyleLbl="parChTrans1D2" presStyleIdx="5" presStyleCnt="6"/>
      <dgm:spPr/>
      <dgm:t>
        <a:bodyPr/>
        <a:lstStyle/>
        <a:p>
          <a:endParaRPr lang="en-US"/>
        </a:p>
      </dgm:t>
    </dgm:pt>
    <dgm:pt modelId="{E816C0EC-1143-43A7-A011-49BAE863DC58}" type="pres">
      <dgm:prSet presAssocID="{7EE0E5C2-D676-4EBB-A431-8A3756E42A7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6EFB2-313E-4890-972E-82BFE0998ABD}" type="presOf" srcId="{D8A8E511-DB9C-4E9C-9A47-B707F8C7CE36}" destId="{C39BB1C3-6BD1-4F41-B33A-ABD4EFF47D3F}" srcOrd="1" destOrd="0" presId="urn:microsoft.com/office/officeart/2005/8/layout/hierarchy3"/>
    <dgm:cxn modelId="{EBA57F01-C837-4B67-8BAF-B70F256A5BC5}" srcId="{0CD64B57-7727-42AB-ADCD-44716370AE8C}" destId="{7EE0E5C2-D676-4EBB-A431-8A3756E42A7A}" srcOrd="2" destOrd="0" parTransId="{21862C66-D866-4DDB-A8E3-E48B57E3F49F}" sibTransId="{2DE0D6F8-1C0D-442B-8DD0-947CFE468CA6}"/>
    <dgm:cxn modelId="{6548E7E0-6C1B-40DD-9E84-715053C0BFC5}" type="presOf" srcId="{99A72B67-B324-400F-B151-19560F6B6F06}" destId="{E2E854EE-AC18-43A5-80C2-604BBC449093}" srcOrd="0" destOrd="0" presId="urn:microsoft.com/office/officeart/2005/8/layout/hierarchy3"/>
    <dgm:cxn modelId="{18D9A01E-127E-42BB-87A5-7DD6C54E37C1}" srcId="{0CD64B57-7727-42AB-ADCD-44716370AE8C}" destId="{9EA5AA26-3B39-4356-ADCD-46C3B3C23E96}" srcOrd="0" destOrd="0" parTransId="{7E75D86E-3974-43F1-A1DE-CC3C1DD51A04}" sibTransId="{3BB3ABD4-BAF4-43A9-A5FE-F73100BD20E6}"/>
    <dgm:cxn modelId="{2EE317B9-EEF6-4567-8C68-765497F77365}" type="presOf" srcId="{9E36FF76-E514-416F-A491-540A0C16E1B9}" destId="{A8FF34BB-F810-4E1A-8955-8AFA43282EC9}" srcOrd="0" destOrd="0" presId="urn:microsoft.com/office/officeart/2005/8/layout/hierarchy3"/>
    <dgm:cxn modelId="{85B80195-2A27-4F76-9E5C-0E5D0DDA201B}" type="presOf" srcId="{821ACFD7-7422-4D52-9384-982494D0C9C1}" destId="{38FF6ABA-AB2B-4197-8649-79166BEBE4C7}" srcOrd="0" destOrd="0" presId="urn:microsoft.com/office/officeart/2005/8/layout/hierarchy3"/>
    <dgm:cxn modelId="{2B4B8ACD-77F4-4DB1-9FC9-C394471773D0}" type="presOf" srcId="{193AC4C1-4CCC-48C1-9772-A1E4FCEB6047}" destId="{D328A81B-2989-4ABF-8A9A-6D8C1F85F5B6}" srcOrd="0" destOrd="0" presId="urn:microsoft.com/office/officeart/2005/8/layout/hierarchy3"/>
    <dgm:cxn modelId="{B0A1C4E4-B77B-43F7-876F-B91CD080AE80}" type="presOf" srcId="{9EA5AA26-3B39-4356-ADCD-46C3B3C23E96}" destId="{21BE76BE-47AF-47D2-B6CF-1F75B327DA2D}" srcOrd="0" destOrd="0" presId="urn:microsoft.com/office/officeart/2005/8/layout/hierarchy3"/>
    <dgm:cxn modelId="{13E41454-D019-4957-AA68-E3C5CE3E57C8}" type="presOf" srcId="{7E75D86E-3974-43F1-A1DE-CC3C1DD51A04}" destId="{9F2EC457-C968-46F9-9F6B-EFBE92585E37}" srcOrd="0" destOrd="0" presId="urn:microsoft.com/office/officeart/2005/8/layout/hierarchy3"/>
    <dgm:cxn modelId="{E55B9DC8-0AB5-4CD1-BBD8-4B19B50348AA}" type="presOf" srcId="{52000045-DDE0-4C1B-83B4-B6D0EC2B4D44}" destId="{42C7C7D3-E4A4-497D-B80F-003B853540C1}" srcOrd="0" destOrd="0" presId="urn:microsoft.com/office/officeart/2005/8/layout/hierarchy3"/>
    <dgm:cxn modelId="{1B2FEB08-73ED-4C6B-95FB-FBA57F8346B8}" srcId="{D8A8E511-DB9C-4E9C-9A47-B707F8C7CE36}" destId="{52000045-DDE0-4C1B-83B4-B6D0EC2B4D44}" srcOrd="2" destOrd="0" parTransId="{0C9EAD0C-40B1-4FAB-B16A-8E93AA7E63AC}" sibTransId="{7B26AE53-11BA-4320-8620-B01752046DE2}"/>
    <dgm:cxn modelId="{210C2AFE-2831-4D9A-82D6-D9B6385DD5FE}" srcId="{D8A8E511-DB9C-4E9C-9A47-B707F8C7CE36}" destId="{09CA648F-11EC-4884-B577-BC721545CA5F}" srcOrd="1" destOrd="0" parTransId="{821ACFD7-7422-4D52-9384-982494D0C9C1}" sibTransId="{FF7149AA-1D91-4479-82D3-8ECDE27F3B2C}"/>
    <dgm:cxn modelId="{B86341BA-BD1B-4103-87FB-013ACE491F9E}" srcId="{D8A8E511-DB9C-4E9C-9A47-B707F8C7CE36}" destId="{214B77DC-B7DB-4966-B17B-218AEFFD1872}" srcOrd="0" destOrd="0" parTransId="{193AC4C1-4CCC-48C1-9772-A1E4FCEB6047}" sibTransId="{A6B1BD0C-558F-41A8-A996-C9A717D5550E}"/>
    <dgm:cxn modelId="{A40D0E16-20EE-4520-A18B-0FD9479DEDDD}" srcId="{0F61C3DF-E0F6-448B-BE5C-5CF5F37965B5}" destId="{D8A8E511-DB9C-4E9C-9A47-B707F8C7CE36}" srcOrd="0" destOrd="0" parTransId="{A1DA59AF-2B9E-4258-965D-89C830402143}" sibTransId="{FDC5F7A4-1B31-47DF-9F62-BD669B964942}"/>
    <dgm:cxn modelId="{A04F40C6-FA1B-4666-8276-7AA5EA8FCB1A}" type="presOf" srcId="{0C9EAD0C-40B1-4FAB-B16A-8E93AA7E63AC}" destId="{2F61ADA0-F4D2-484C-8A6B-E9B727B90142}" srcOrd="0" destOrd="0" presId="urn:microsoft.com/office/officeart/2005/8/layout/hierarchy3"/>
    <dgm:cxn modelId="{5026300C-62DA-4AF2-9EF9-7A435D23B83A}" type="presOf" srcId="{7EE0E5C2-D676-4EBB-A431-8A3756E42A7A}" destId="{E816C0EC-1143-43A7-A011-49BAE863DC58}" srcOrd="0" destOrd="0" presId="urn:microsoft.com/office/officeart/2005/8/layout/hierarchy3"/>
    <dgm:cxn modelId="{AE2D3760-02CC-406F-B333-8E21A95E6155}" srcId="{0CD64B57-7727-42AB-ADCD-44716370AE8C}" destId="{9E36FF76-E514-416F-A491-540A0C16E1B9}" srcOrd="1" destOrd="0" parTransId="{99A72B67-B324-400F-B151-19560F6B6F06}" sibTransId="{4BCA4000-DA65-4277-B8A9-8D16C327328A}"/>
    <dgm:cxn modelId="{5DA52D5A-5A4C-4DA1-B4AA-9F95B5D53357}" type="presOf" srcId="{21862C66-D866-4DDB-A8E3-E48B57E3F49F}" destId="{C2A734C1-659C-4FA6-9C44-75194B3CFBAD}" srcOrd="0" destOrd="0" presId="urn:microsoft.com/office/officeart/2005/8/layout/hierarchy3"/>
    <dgm:cxn modelId="{AC9BE758-56C3-4286-AE1E-90A185D446F1}" srcId="{0F61C3DF-E0F6-448B-BE5C-5CF5F37965B5}" destId="{0CD64B57-7727-42AB-ADCD-44716370AE8C}" srcOrd="1" destOrd="0" parTransId="{983A0C70-C9D6-424E-AF7B-B0A6B2B5F791}" sibTransId="{85727CBA-A6F3-447C-B260-B3FBFE409C45}"/>
    <dgm:cxn modelId="{5F279E8D-BD07-46D2-BCC5-F2E721FC889F}" type="presOf" srcId="{0F61C3DF-E0F6-448B-BE5C-5CF5F37965B5}" destId="{E5775B1E-0399-49A5-BD05-F46125A923C4}" srcOrd="0" destOrd="0" presId="urn:microsoft.com/office/officeart/2005/8/layout/hierarchy3"/>
    <dgm:cxn modelId="{FF0562C8-F304-4AB1-ABA0-4FB85C207845}" type="presOf" srcId="{09CA648F-11EC-4884-B577-BC721545CA5F}" destId="{C2E0A44C-7C3B-479C-8F99-0DC8BC3EC61E}" srcOrd="0" destOrd="0" presId="urn:microsoft.com/office/officeart/2005/8/layout/hierarchy3"/>
    <dgm:cxn modelId="{25268DCA-2AEA-4262-8348-1AE3E9ABD96B}" type="presOf" srcId="{0CD64B57-7727-42AB-ADCD-44716370AE8C}" destId="{7D68A884-037B-42D1-AAE2-E973D0CBE36F}" srcOrd="1" destOrd="0" presId="urn:microsoft.com/office/officeart/2005/8/layout/hierarchy3"/>
    <dgm:cxn modelId="{8D7D03DB-8727-417B-8381-98770EC51A9C}" type="presOf" srcId="{214B77DC-B7DB-4966-B17B-218AEFFD1872}" destId="{ABBC0543-A399-40F2-81B2-814EF90A4FFA}" srcOrd="0" destOrd="0" presId="urn:microsoft.com/office/officeart/2005/8/layout/hierarchy3"/>
    <dgm:cxn modelId="{ABEE7885-7E8E-4C90-88EC-EE4A5799C326}" type="presOf" srcId="{D8A8E511-DB9C-4E9C-9A47-B707F8C7CE36}" destId="{87D85F31-6B3F-4FC1-BB41-395D70598CFE}" srcOrd="0" destOrd="0" presId="urn:microsoft.com/office/officeart/2005/8/layout/hierarchy3"/>
    <dgm:cxn modelId="{E848E6FB-BA30-4317-9E38-C3521C3F8B54}" type="presOf" srcId="{0CD64B57-7727-42AB-ADCD-44716370AE8C}" destId="{AB366875-BD46-49EB-9BFC-806F434369D1}" srcOrd="0" destOrd="0" presId="urn:microsoft.com/office/officeart/2005/8/layout/hierarchy3"/>
    <dgm:cxn modelId="{02309027-0914-48AB-8B38-B52DB7493143}" type="presParOf" srcId="{E5775B1E-0399-49A5-BD05-F46125A923C4}" destId="{9E30D6A6-076F-4D84-8A05-8F9BD15DE674}" srcOrd="0" destOrd="0" presId="urn:microsoft.com/office/officeart/2005/8/layout/hierarchy3"/>
    <dgm:cxn modelId="{2A0BBD94-ECA8-464C-B70D-D544508DAC41}" type="presParOf" srcId="{9E30D6A6-076F-4D84-8A05-8F9BD15DE674}" destId="{C3DA0066-3DD8-419B-9B4C-40D6E742DD37}" srcOrd="0" destOrd="0" presId="urn:microsoft.com/office/officeart/2005/8/layout/hierarchy3"/>
    <dgm:cxn modelId="{012C9705-7BFA-4E2E-96EA-362FAA6B4A70}" type="presParOf" srcId="{C3DA0066-3DD8-419B-9B4C-40D6E742DD37}" destId="{87D85F31-6B3F-4FC1-BB41-395D70598CFE}" srcOrd="0" destOrd="0" presId="urn:microsoft.com/office/officeart/2005/8/layout/hierarchy3"/>
    <dgm:cxn modelId="{E74BA257-1B48-46D7-9F15-52DB49D1A734}" type="presParOf" srcId="{C3DA0066-3DD8-419B-9B4C-40D6E742DD37}" destId="{C39BB1C3-6BD1-4F41-B33A-ABD4EFF47D3F}" srcOrd="1" destOrd="0" presId="urn:microsoft.com/office/officeart/2005/8/layout/hierarchy3"/>
    <dgm:cxn modelId="{8F92AF8F-9081-40D0-AC2B-F8D3CC176D01}" type="presParOf" srcId="{9E30D6A6-076F-4D84-8A05-8F9BD15DE674}" destId="{A5FC2CAA-0BA8-48AF-BC7B-EC5DC19941BA}" srcOrd="1" destOrd="0" presId="urn:microsoft.com/office/officeart/2005/8/layout/hierarchy3"/>
    <dgm:cxn modelId="{2FF5FA1D-73FA-41C3-B21E-D1F54E19E0B1}" type="presParOf" srcId="{A5FC2CAA-0BA8-48AF-BC7B-EC5DC19941BA}" destId="{D328A81B-2989-4ABF-8A9A-6D8C1F85F5B6}" srcOrd="0" destOrd="0" presId="urn:microsoft.com/office/officeart/2005/8/layout/hierarchy3"/>
    <dgm:cxn modelId="{964BF2D1-30F4-4FB3-A0D7-27DF5B4884AE}" type="presParOf" srcId="{A5FC2CAA-0BA8-48AF-BC7B-EC5DC19941BA}" destId="{ABBC0543-A399-40F2-81B2-814EF90A4FFA}" srcOrd="1" destOrd="0" presId="urn:microsoft.com/office/officeart/2005/8/layout/hierarchy3"/>
    <dgm:cxn modelId="{798C8DE5-8274-49F7-A369-1D0F65B3518C}" type="presParOf" srcId="{A5FC2CAA-0BA8-48AF-BC7B-EC5DC19941BA}" destId="{38FF6ABA-AB2B-4197-8649-79166BEBE4C7}" srcOrd="2" destOrd="0" presId="urn:microsoft.com/office/officeart/2005/8/layout/hierarchy3"/>
    <dgm:cxn modelId="{B4656FD2-AA20-4201-8899-403FBF7DE66E}" type="presParOf" srcId="{A5FC2CAA-0BA8-48AF-BC7B-EC5DC19941BA}" destId="{C2E0A44C-7C3B-479C-8F99-0DC8BC3EC61E}" srcOrd="3" destOrd="0" presId="urn:microsoft.com/office/officeart/2005/8/layout/hierarchy3"/>
    <dgm:cxn modelId="{BD24B279-2F11-46F6-A681-4B1026C7D721}" type="presParOf" srcId="{A5FC2CAA-0BA8-48AF-BC7B-EC5DC19941BA}" destId="{2F61ADA0-F4D2-484C-8A6B-E9B727B90142}" srcOrd="4" destOrd="0" presId="urn:microsoft.com/office/officeart/2005/8/layout/hierarchy3"/>
    <dgm:cxn modelId="{ED8204A0-9EBC-4092-9DB2-A03F1FB1DA12}" type="presParOf" srcId="{A5FC2CAA-0BA8-48AF-BC7B-EC5DC19941BA}" destId="{42C7C7D3-E4A4-497D-B80F-003B853540C1}" srcOrd="5" destOrd="0" presId="urn:microsoft.com/office/officeart/2005/8/layout/hierarchy3"/>
    <dgm:cxn modelId="{BAA2BC8F-CFCD-41D3-A7B5-3527F58B3A32}" type="presParOf" srcId="{E5775B1E-0399-49A5-BD05-F46125A923C4}" destId="{7B549683-B9E1-4BA7-9E3A-1E4F97ACAEEA}" srcOrd="1" destOrd="0" presId="urn:microsoft.com/office/officeart/2005/8/layout/hierarchy3"/>
    <dgm:cxn modelId="{E5AF8452-17BD-4829-AF50-2BCDA73E31A1}" type="presParOf" srcId="{7B549683-B9E1-4BA7-9E3A-1E4F97ACAEEA}" destId="{D9C73AA8-E275-488B-96D6-A556E2ADA709}" srcOrd="0" destOrd="0" presId="urn:microsoft.com/office/officeart/2005/8/layout/hierarchy3"/>
    <dgm:cxn modelId="{A6A0E0D1-FDB1-4556-BA54-AB34B922B6AC}" type="presParOf" srcId="{D9C73AA8-E275-488B-96D6-A556E2ADA709}" destId="{AB366875-BD46-49EB-9BFC-806F434369D1}" srcOrd="0" destOrd="0" presId="urn:microsoft.com/office/officeart/2005/8/layout/hierarchy3"/>
    <dgm:cxn modelId="{A885F04D-5715-4B02-969D-486E26A08065}" type="presParOf" srcId="{D9C73AA8-E275-488B-96D6-A556E2ADA709}" destId="{7D68A884-037B-42D1-AAE2-E973D0CBE36F}" srcOrd="1" destOrd="0" presId="urn:microsoft.com/office/officeart/2005/8/layout/hierarchy3"/>
    <dgm:cxn modelId="{9E6DD343-E453-4A10-BE26-21D34971E054}" type="presParOf" srcId="{7B549683-B9E1-4BA7-9E3A-1E4F97ACAEEA}" destId="{4F1B6A91-F7B4-4DF3-ADF2-208E43B28BFC}" srcOrd="1" destOrd="0" presId="urn:microsoft.com/office/officeart/2005/8/layout/hierarchy3"/>
    <dgm:cxn modelId="{A50DF870-8872-4750-A532-45BD87019F0A}" type="presParOf" srcId="{4F1B6A91-F7B4-4DF3-ADF2-208E43B28BFC}" destId="{9F2EC457-C968-46F9-9F6B-EFBE92585E37}" srcOrd="0" destOrd="0" presId="urn:microsoft.com/office/officeart/2005/8/layout/hierarchy3"/>
    <dgm:cxn modelId="{C5ED49F3-18ED-4136-8AD5-295BC606F16F}" type="presParOf" srcId="{4F1B6A91-F7B4-4DF3-ADF2-208E43B28BFC}" destId="{21BE76BE-47AF-47D2-B6CF-1F75B327DA2D}" srcOrd="1" destOrd="0" presId="urn:microsoft.com/office/officeart/2005/8/layout/hierarchy3"/>
    <dgm:cxn modelId="{DC63B7A3-5837-4E6E-90DB-CE62098231DE}" type="presParOf" srcId="{4F1B6A91-F7B4-4DF3-ADF2-208E43B28BFC}" destId="{E2E854EE-AC18-43A5-80C2-604BBC449093}" srcOrd="2" destOrd="0" presId="urn:microsoft.com/office/officeart/2005/8/layout/hierarchy3"/>
    <dgm:cxn modelId="{551F2F56-A1F5-421C-A355-6E84B5AF5D63}" type="presParOf" srcId="{4F1B6A91-F7B4-4DF3-ADF2-208E43B28BFC}" destId="{A8FF34BB-F810-4E1A-8955-8AFA43282EC9}" srcOrd="3" destOrd="0" presId="urn:microsoft.com/office/officeart/2005/8/layout/hierarchy3"/>
    <dgm:cxn modelId="{86952DA4-F337-4BBA-BDFD-3C44BE9DD060}" type="presParOf" srcId="{4F1B6A91-F7B4-4DF3-ADF2-208E43B28BFC}" destId="{C2A734C1-659C-4FA6-9C44-75194B3CFBAD}" srcOrd="4" destOrd="0" presId="urn:microsoft.com/office/officeart/2005/8/layout/hierarchy3"/>
    <dgm:cxn modelId="{EADEE003-6A42-49EF-8A6C-AE0C0E3232FA}" type="presParOf" srcId="{4F1B6A91-F7B4-4DF3-ADF2-208E43B28BFC}" destId="{E816C0EC-1143-43A7-A011-49BAE863DC5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85F31-6B3F-4FC1-BB41-395D70598CFE}">
      <dsp:nvSpPr>
        <dsp:cNvPr id="0" name=""/>
        <dsp:cNvSpPr/>
      </dsp:nvSpPr>
      <dsp:spPr>
        <a:xfrm>
          <a:off x="1125884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Commercial </a:t>
          </a:r>
        </a:p>
      </dsp:txBody>
      <dsp:txXfrm>
        <a:off x="1125884" y="3100"/>
        <a:ext cx="1708546" cy="854273"/>
      </dsp:txXfrm>
    </dsp:sp>
    <dsp:sp modelId="{D328A81B-2989-4ABF-8A9A-6D8C1F85F5B6}">
      <dsp:nvSpPr>
        <dsp:cNvPr id="0" name=""/>
        <dsp:cNvSpPr/>
      </dsp:nvSpPr>
      <dsp:spPr>
        <a:xfrm>
          <a:off x="1296739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C0543-A399-40F2-81B2-814EF90A4FFA}">
      <dsp:nvSpPr>
        <dsp:cNvPr id="0" name=""/>
        <dsp:cNvSpPr/>
      </dsp:nvSpPr>
      <dsp:spPr>
        <a:xfrm>
          <a:off x="1467594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Encase</a:t>
          </a:r>
        </a:p>
      </dsp:txBody>
      <dsp:txXfrm>
        <a:off x="1467594" y="1070942"/>
        <a:ext cx="1366837" cy="854273"/>
      </dsp:txXfrm>
    </dsp:sp>
    <dsp:sp modelId="{38FF6ABA-AB2B-4197-8649-79166BEBE4C7}">
      <dsp:nvSpPr>
        <dsp:cNvPr id="0" name=""/>
        <dsp:cNvSpPr/>
      </dsp:nvSpPr>
      <dsp:spPr>
        <a:xfrm>
          <a:off x="1296739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0A44C-7C3B-479C-8F99-0DC8BC3EC61E}">
      <dsp:nvSpPr>
        <dsp:cNvPr id="0" name=""/>
        <dsp:cNvSpPr/>
      </dsp:nvSpPr>
      <dsp:spPr>
        <a:xfrm>
          <a:off x="1467594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FTK</a:t>
          </a:r>
        </a:p>
      </dsp:txBody>
      <dsp:txXfrm>
        <a:off x="1467594" y="2138784"/>
        <a:ext cx="1366837" cy="854273"/>
      </dsp:txXfrm>
    </dsp:sp>
    <dsp:sp modelId="{2F61ADA0-F4D2-484C-8A6B-E9B727B90142}">
      <dsp:nvSpPr>
        <dsp:cNvPr id="0" name=""/>
        <dsp:cNvSpPr/>
      </dsp:nvSpPr>
      <dsp:spPr>
        <a:xfrm>
          <a:off x="1296739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7C7D3-E4A4-497D-B80F-003B853540C1}">
      <dsp:nvSpPr>
        <dsp:cNvPr id="0" name=""/>
        <dsp:cNvSpPr/>
      </dsp:nvSpPr>
      <dsp:spPr>
        <a:xfrm>
          <a:off x="1467594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Helix</a:t>
          </a:r>
        </a:p>
      </dsp:txBody>
      <dsp:txXfrm>
        <a:off x="1467594" y="3206625"/>
        <a:ext cx="1366837" cy="854273"/>
      </dsp:txXfrm>
    </dsp:sp>
    <dsp:sp modelId="{AB366875-BD46-49EB-9BFC-806F434369D1}">
      <dsp:nvSpPr>
        <dsp:cNvPr id="0" name=""/>
        <dsp:cNvSpPr/>
      </dsp:nvSpPr>
      <dsp:spPr>
        <a:xfrm>
          <a:off x="3261568" y="3100"/>
          <a:ext cx="1708546" cy="854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Source</a:t>
          </a:r>
        </a:p>
      </dsp:txBody>
      <dsp:txXfrm>
        <a:off x="3261568" y="3100"/>
        <a:ext cx="1708546" cy="854273"/>
      </dsp:txXfrm>
    </dsp:sp>
    <dsp:sp modelId="{9F2EC457-C968-46F9-9F6B-EFBE92585E37}">
      <dsp:nvSpPr>
        <dsp:cNvPr id="0" name=""/>
        <dsp:cNvSpPr/>
      </dsp:nvSpPr>
      <dsp:spPr>
        <a:xfrm>
          <a:off x="3432423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E76BE-47AF-47D2-B6CF-1F75B327DA2D}">
      <dsp:nvSpPr>
        <dsp:cNvPr id="0" name=""/>
        <dsp:cNvSpPr/>
      </dsp:nvSpPr>
      <dsp:spPr>
        <a:xfrm>
          <a:off x="3603277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SANS Investigative Forensics Toolkit 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3277" y="1070942"/>
        <a:ext cx="1366837" cy="854273"/>
      </dsp:txXfrm>
    </dsp:sp>
    <dsp:sp modelId="{E2E854EE-AC18-43A5-80C2-604BBC449093}">
      <dsp:nvSpPr>
        <dsp:cNvPr id="0" name=""/>
        <dsp:cNvSpPr/>
      </dsp:nvSpPr>
      <dsp:spPr>
        <a:xfrm>
          <a:off x="3432423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F34BB-F810-4E1A-8955-8AFA43282EC9}">
      <dsp:nvSpPr>
        <dsp:cNvPr id="0" name=""/>
        <dsp:cNvSpPr/>
      </dsp:nvSpPr>
      <dsp:spPr>
        <a:xfrm>
          <a:off x="3603277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Volatility</a:t>
          </a:r>
        </a:p>
      </dsp:txBody>
      <dsp:txXfrm>
        <a:off x="3603277" y="2138784"/>
        <a:ext cx="1366837" cy="854273"/>
      </dsp:txXfrm>
    </dsp:sp>
    <dsp:sp modelId="{C2A734C1-659C-4FA6-9C44-75194B3CFBAD}">
      <dsp:nvSpPr>
        <dsp:cNvPr id="0" name=""/>
        <dsp:cNvSpPr/>
      </dsp:nvSpPr>
      <dsp:spPr>
        <a:xfrm>
          <a:off x="3432423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6C0EC-1143-43A7-A011-49BAE863DC58}">
      <dsp:nvSpPr>
        <dsp:cNvPr id="0" name=""/>
        <dsp:cNvSpPr/>
      </dsp:nvSpPr>
      <dsp:spPr>
        <a:xfrm>
          <a:off x="3603277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Oxygen Forensic Suite</a:t>
          </a: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3277" y="3206625"/>
        <a:ext cx="1366837" cy="85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FD37-E01C-4361-B932-3DCF42B17ABA}" type="datetimeFigureOut">
              <a:rPr lang="en-IN" smtClean="0"/>
              <a:pPr/>
              <a:t>3/28/2016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C3174-4DB7-41DE-83F5-305D5E7ECA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30076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017D5-229D-4E02-B8FF-E0F646881FE1}" type="datetimeFigureOut">
              <a:rPr lang="en-IN" smtClean="0"/>
              <a:pPr/>
              <a:t>3/28/2016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640E-C6B6-4293-99F6-F7BF67B240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41516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1FA1-1FD5-4391-9876-B07737EFA303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74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3BA2-1C09-49FF-8F05-1EBCC3168D7C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63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71BA-4899-492E-A004-160A6850D759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3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ED55-4CDD-4D10-BD2C-ED9F77439F15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915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099E-3813-4965-8680-1866B11920FF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01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FC5B-339B-403F-9673-8188825C4EDD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691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801E-F513-46B6-9B11-D8E8A06D0F13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5203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9D09-AEC9-4BFD-880F-D3E0D05C9A39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5524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1518-DDD4-4B3D-9D70-D86FB32EE379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831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61CB-0553-4B07-BE56-404B223117F6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956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712E-8C75-4377-9C36-80522CAF013F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61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838B-7E64-4E47-8011-3762219B04FE}" type="datetime1">
              <a:rPr lang="en-IN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058B-2F5C-41B7-A14F-4C91EFC0AA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700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irisconsulting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2BE1BD7-5A33-4074-A39B-970813635CE4" descr="C618A60E-7028-40CE-A720-DA2AB9CBA35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46" y="-14284"/>
            <a:ext cx="9185271" cy="68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AB52BAD-4246-45B0-9351-16CC082F9335" descr="A3093314-1E26-4327-A7D8-B14969072A9F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09" y="8988"/>
            <a:ext cx="5820472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314" y="2468263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Forensics – </a:t>
            </a:r>
          </a:p>
          <a:p>
            <a:pPr algn="ctr"/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&amp; Network Reviews</a:t>
            </a:r>
            <a:endParaRPr lang="en-IN"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094" y="5268252"/>
            <a:ext cx="41076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b="1" dirty="0">
                <a:latin typeface="Times" pitchFamily="18" charset="0"/>
                <a:cs typeface="Times New Roman" panose="02020603050405020304" pitchFamily="18" charset="0"/>
              </a:rPr>
              <a:t>Garry Singh</a:t>
            </a:r>
          </a:p>
          <a:p>
            <a:pPr algn="r"/>
            <a:r>
              <a:rPr lang="en-IN" sz="1600" dirty="0">
                <a:latin typeface="Times" pitchFamily="18" charset="0"/>
                <a:cs typeface="Times New Roman" panose="02020603050405020304" pitchFamily="18" charset="0"/>
              </a:rPr>
              <a:t>Garry.Singh@iirisconsulting.com</a:t>
            </a:r>
          </a:p>
          <a:p>
            <a:pPr algn="r"/>
            <a:r>
              <a:rPr lang="en-IN" sz="1600" dirty="0">
                <a:latin typeface="Times" pitchFamily="18" charset="0"/>
                <a:cs typeface="Times New Roman" panose="02020603050405020304" pitchFamily="18" charset="0"/>
              </a:rPr>
              <a:t>+91.9910036020</a:t>
            </a:r>
          </a:p>
          <a:p>
            <a:pPr algn="r"/>
            <a:r>
              <a:rPr lang="en-IN" sz="1600" dirty="0" smtClean="0">
                <a:latin typeface="Times" pitchFamily="18" charset="0"/>
                <a:cs typeface="Times New Roman" panose="02020603050405020304" pitchFamily="18" charset="0"/>
                <a:hlinkClick r:id="rId4"/>
              </a:rPr>
              <a:t>www.iirisconsulting.com</a:t>
            </a:r>
            <a:r>
              <a:rPr lang="en-IN" sz="1600" dirty="0" smtClean="0">
                <a:latin typeface="Times" pitchFamily="18" charset="0"/>
                <a:cs typeface="Times New Roman" panose="02020603050405020304" pitchFamily="18" charset="0"/>
              </a:rPr>
              <a:t>   </a:t>
            </a:r>
            <a:endParaRPr lang="en-IN" sz="16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r"/>
            <a:endParaRPr lang="en-IN" sz="16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1200" dirty="0">
                <a:latin typeface="Times" pitchFamily="18" charset="0"/>
                <a:cs typeface="Times New Roman" panose="02020603050405020304" pitchFamily="18" charset="0"/>
              </a:rPr>
              <a:t>©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595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– Digital Forensics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266964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72914801"/>
              </p:ext>
            </p:extLst>
          </p:nvPr>
        </p:nvGraphicFramePr>
        <p:xfrm>
          <a:off x="1380238" y="12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7586" y="5523373"/>
            <a:ext cx="4242772" cy="12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2" y="1414462"/>
            <a:ext cx="9059312" cy="4622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504" y="6095998"/>
            <a:ext cx="59288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“Life is the art of drawing sufficient conclusions from insufficient premises.” 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- Samuel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forensics can help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266964"/>
            <a:ext cx="8247063" cy="625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– How Arushi murder case was solved?</a:t>
            </a:r>
          </a:p>
        </p:txBody>
      </p:sp>
    </p:spTree>
    <p:extLst>
      <p:ext uri="{BB962C8B-B14F-4D97-AF65-F5344CB8AC3E}">
        <p14:creationId xmlns:p14="http://schemas.microsoft.com/office/powerpoint/2010/main" xmlns="" val="7518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forensics can help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1600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266964"/>
            <a:ext cx="8247063" cy="625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if Arushi had a smart phone – possible to prevent </a:t>
            </a:r>
          </a:p>
          <a:p>
            <a:pPr marL="0" indent="0" algn="just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 if digital alarms can be used – possible to respond</a:t>
            </a:r>
          </a:p>
          <a:p>
            <a:pPr marL="0" indent="0" algn="just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devices of all involved – possible to have conclusive evidence based findings in much shorter time frame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458" y="6026960"/>
            <a:ext cx="51539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else feel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weird when your computer asks you if you would like to continue unprotected?</a:t>
            </a:r>
          </a:p>
        </p:txBody>
      </p:sp>
    </p:spTree>
    <p:extLst>
      <p:ext uri="{BB962C8B-B14F-4D97-AF65-F5344CB8AC3E}">
        <p14:creationId xmlns:p14="http://schemas.microsoft.com/office/powerpoint/2010/main" xmlns="" val="2450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45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007" y="3653366"/>
            <a:ext cx="712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COMPUTERS, SERVERS, PALMTOPS, PHONES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5873084"/>
              </p:ext>
            </p:extLst>
          </p:nvPr>
        </p:nvGraphicFramePr>
        <p:xfrm>
          <a:off x="1179871" y="5810865"/>
          <a:ext cx="7069393" cy="888158"/>
        </p:xfrm>
        <a:graphic>
          <a:graphicData uri="http://schemas.openxmlformats.org/drawingml/2006/table">
            <a:tbl>
              <a:tblPr/>
              <a:tblGrid>
                <a:gridCol w="7069393">
                  <a:extLst>
                    <a:ext uri="{9D8B030D-6E8A-4147-A177-3AD203B41FA5}">
                      <a16:colId xmlns:a16="http://schemas.microsoft.com/office/drawing/2014/main" xmlns="" val="2928508585"/>
                    </a:ext>
                  </a:extLst>
                </a:gridCol>
              </a:tblGrid>
              <a:tr h="888158">
                <a:tc>
                  <a:txBody>
                    <a:bodyPr/>
                    <a:lstStyle/>
                    <a:p>
                      <a:pPr algn="ctr"/>
                      <a:r>
                        <a:rPr lang="en-US" b="0" u="none" strike="noStrike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en-US" u="none" strike="noStrike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happiness and human satisfaction must ultimately come from within oneself. It is wrong to expect some final satisfaction to come from money or from a computer/phone.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151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 – What can be reviewed 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913005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machines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device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user (user access can be broken)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to connection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stamp of activity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spaces and activities on that </a:t>
            </a:r>
          </a:p>
          <a:p>
            <a:pPr marL="0" indent="0">
              <a:buSzPct val="4000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Computers, servers, palm tops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including Office, pictures, videos, communication etc.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files </a:t>
            </a:r>
          </a:p>
          <a:p>
            <a:pPr marL="0" indent="0">
              <a:buSzPct val="40000"/>
              <a:buNone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such as mails, messages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details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Locations for Evidence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913005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is no universal rule and evidence location will depend upon the case and objectives.  Popular locations: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Chat apps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Internet History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Temporary Internet Files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Social networking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Contact lists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Mails and deleted mails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Settings, folder structure, file names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File Storage 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Software/Hardware added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File Sharing 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550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45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Forensics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1493987"/>
              </p:ext>
            </p:extLst>
          </p:nvPr>
        </p:nvGraphicFramePr>
        <p:xfrm>
          <a:off x="1179871" y="5810865"/>
          <a:ext cx="7069393" cy="888158"/>
        </p:xfrm>
        <a:graphic>
          <a:graphicData uri="http://schemas.openxmlformats.org/drawingml/2006/table">
            <a:tbl>
              <a:tblPr/>
              <a:tblGrid>
                <a:gridCol w="7069393">
                  <a:extLst>
                    <a:ext uri="{9D8B030D-6E8A-4147-A177-3AD203B41FA5}">
                      <a16:colId xmlns:a16="http://schemas.microsoft.com/office/drawing/2014/main" xmlns="" val="2928508585"/>
                    </a:ext>
                  </a:extLst>
                </a:gridCol>
              </a:tblGrid>
              <a:tr h="888158">
                <a:tc>
                  <a:txBody>
                    <a:bodyPr/>
                    <a:lstStyle/>
                    <a:p>
                      <a:pPr algn="ctr"/>
                      <a:r>
                        <a:rPr lang="en-US" b="0" u="none" strike="noStrike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internet</a:t>
                      </a:r>
                      <a:r>
                        <a:rPr lang="en-US" b="0" u="none" strike="noStrike" baseline="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not working on computer I try to get it fixed as I still cant make out if computer can do other functions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151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99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of Internet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913005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 – 82 million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 – 65 million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 – 743 million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active users – 1.6 billion </a:t>
            </a:r>
          </a:p>
          <a:p>
            <a:pPr marL="457200" lvl="1" indent="0">
              <a:buSzPct val="40000"/>
              <a:buNone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 – 30 billion messages sent everyday that is 374,222 messages every second 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Billions of dollars are lost through internet based frauds  </a:t>
            </a:r>
          </a:p>
        </p:txBody>
      </p:sp>
    </p:spTree>
    <p:extLst>
      <p:ext uri="{BB962C8B-B14F-4D97-AF65-F5344CB8AC3E}">
        <p14:creationId xmlns:p14="http://schemas.microsoft.com/office/powerpoint/2010/main" xmlns="" val="3273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of Internet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1600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913005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6250" t="37660" r="55333" b="25030"/>
          <a:stretch/>
        </p:blipFill>
        <p:spPr>
          <a:xfrm>
            <a:off x="851503" y="1497780"/>
            <a:ext cx="6250826" cy="4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7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76017A1F-7307-4231-A0E6-9871294C85A2" descr="3D6EAA1C-919D-4BEA-902C-0ECEB17FA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575" y="551388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  <a:endParaRPr lang="en-IN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209" y="1334114"/>
            <a:ext cx="74580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IIRIS – Overview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Forensics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– computers, mobiles, servers 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Forensics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court room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</a:t>
            </a:r>
          </a:p>
          <a:p>
            <a:pPr marL="285750" indent="-285750">
              <a:lnSpc>
                <a:spcPct val="150000"/>
              </a:lnSpc>
              <a:buFont typeface="Times New Roman" panose="02020603050405020304" pitchFamily="18" charset="0"/>
              <a:buChar char="■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770" y="5317717"/>
            <a:ext cx="593868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“I keep six honest serving men (they taught me all I knew); Their names are What and Why and When and How and Where and Who.” 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- Rudyard Kipling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can do on network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913005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Digitally 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fraudsters/victims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Recoveries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– video, audio, files, chats etc.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3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Complexities of network forensics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289561" y="1266964"/>
            <a:ext cx="8309928" cy="56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sources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laws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norms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 to reflect IP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7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45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Courtroom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042298"/>
              </p:ext>
            </p:extLst>
          </p:nvPr>
        </p:nvGraphicFramePr>
        <p:xfrm>
          <a:off x="1179871" y="5810865"/>
          <a:ext cx="7069393" cy="888158"/>
        </p:xfrm>
        <a:graphic>
          <a:graphicData uri="http://schemas.openxmlformats.org/drawingml/2006/table">
            <a:tbl>
              <a:tblPr/>
              <a:tblGrid>
                <a:gridCol w="7069393">
                  <a:extLst>
                    <a:ext uri="{9D8B030D-6E8A-4147-A177-3AD203B41FA5}">
                      <a16:colId xmlns:a16="http://schemas.microsoft.com/office/drawing/2014/main" xmlns="" val="2928508585"/>
                    </a:ext>
                  </a:extLst>
                </a:gridCol>
              </a:tblGrid>
              <a:tr h="88815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penalty for laughing in a courtroom is six months in jail; if it were not for this penalty, the jury would never hear the evidence.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b="0" u="none" strike="noStrike" baseline="0" dirty="0">
                        <a:solidFill>
                          <a:srgbClr val="23232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151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5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Critical - Procedure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873677"/>
            <a:ext cx="8555601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for reference the guidelines laid down by the Association of Chief Police Offices (ACPO) of England, Wales and Northern Ireland: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data held on an exhibit must not be changed.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Any person accessing the exhibit must be competent to do so and explain the relevance and the implications of their actions.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record of all processes applied to an exhibit should be kept. This record must be repeatable to an independent third party.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person in charge of the investigation has responsibility for ensuring that the law and these principles are adhered to.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4138" y="6375536"/>
            <a:ext cx="470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of Custody – as important as evidence </a:t>
            </a:r>
          </a:p>
        </p:txBody>
      </p:sp>
    </p:spTree>
    <p:extLst>
      <p:ext uri="{BB962C8B-B14F-4D97-AF65-F5344CB8AC3E}">
        <p14:creationId xmlns:p14="http://schemas.microsoft.com/office/powerpoint/2010/main" xmlns="" val="2087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Presenting Evidence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182773"/>
            <a:ext cx="8555601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1: Ensure that you have legal authorization  to examine data on the device seized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2: Record the chain of custody for any device in your possession 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3: Maintain data integrity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 4: Validate your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3906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Presenting Evidence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42593" y="1053292"/>
            <a:ext cx="8555601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" pitchFamily="18" charset="0"/>
                <a:cs typeface="Times New Roman" panose="02020603050405020304" pitchFamily="18" charset="0"/>
              </a:rPr>
              <a:t>Tip 5: Develop a thorough reporting  format that emphasizes key findings 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" pitchFamily="18" charset="0"/>
                <a:cs typeface="Times New Roman" panose="02020603050405020304" pitchFamily="18" charset="0"/>
              </a:rPr>
              <a:t>Tip 6: Be confident in the reliability of your evidence and your credibility as an examiner</a:t>
            </a:r>
          </a:p>
          <a:p>
            <a:pPr marL="0" indent="0" algn="just">
              <a:buNone/>
            </a:pPr>
            <a:endParaRPr lang="en-US" sz="24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" pitchFamily="18" charset="0"/>
              </a:rPr>
              <a:t> Tip 7: Interpret  data to tell a story 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" pitchFamily="18" charset="0"/>
              </a:rPr>
              <a:t>Tip 8: Use visuals whenever  possible 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" pitchFamily="18" charset="0"/>
                <a:cs typeface="Times New Roman" panose="02020603050405020304" pitchFamily="18" charset="0"/>
              </a:rPr>
              <a:t>Tip 9: Use expert witness </a:t>
            </a:r>
          </a:p>
        </p:txBody>
      </p:sp>
    </p:spTree>
    <p:extLst>
      <p:ext uri="{BB962C8B-B14F-4D97-AF65-F5344CB8AC3E}">
        <p14:creationId xmlns:p14="http://schemas.microsoft.com/office/powerpoint/2010/main" xmlns="" val="21950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45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2696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06494" y="1004497"/>
            <a:ext cx="8309928" cy="56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received about possible counterfeiting ring operating between Indo-Nepal border and working primarily on counterfeiting of cigarettes </a:t>
            </a:r>
          </a:p>
          <a:p>
            <a:pPr marL="0" indent="0" algn="just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investigations provided substantial information about such a ring operating and doing large business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raid was planned on a storage location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raid a computer and two phones were seized while only two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employees were arrested </a:t>
            </a:r>
          </a:p>
        </p:txBody>
      </p:sp>
    </p:spTree>
    <p:extLst>
      <p:ext uri="{BB962C8B-B14F-4D97-AF65-F5344CB8AC3E}">
        <p14:creationId xmlns:p14="http://schemas.microsoft.com/office/powerpoint/2010/main" xmlns="" val="5029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</a:t>
            </a:r>
            <a:r>
              <a:rPr lang="en-I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1600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06494" y="1004497"/>
            <a:ext cx="8309928" cy="56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Forensics were conducted on the seized computer and phones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certain words, information pieces, mention about large money transactions, names etc. not matching with counterfeiting of cigarettes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analysis indicated involvement of international intelligence agencies using the route to smuggle detonators and other bomb making material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top India based terrorist names were revealed </a:t>
            </a:r>
          </a:p>
        </p:txBody>
      </p:sp>
    </p:spTree>
    <p:extLst>
      <p:ext uri="{BB962C8B-B14F-4D97-AF65-F5344CB8AC3E}">
        <p14:creationId xmlns:p14="http://schemas.microsoft.com/office/powerpoint/2010/main" xmlns="" val="10031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0EA7463E-6B9A-4647-9C74-256520074C77" descr="90374F4C-C6C4-478A-86EF-B20DF78009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3232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768" y="274644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“Today's problems come from yesterday's solutions”</a:t>
            </a:r>
          </a:p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239" y="5810249"/>
            <a:ext cx="3401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>
                <a:solidFill>
                  <a:srgbClr val="002060"/>
                </a:solidFill>
                <a:latin typeface="Times" pitchFamily="18" charset="0"/>
              </a:rPr>
              <a:t>www.iirisconsulting.com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8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45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IIRIS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007" y="3653366"/>
            <a:ext cx="712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 INTELLIRISK &amp; INTELLISENSE SERVICES PVT. LTD. </a:t>
            </a:r>
          </a:p>
        </p:txBody>
      </p:sp>
    </p:spTree>
    <p:extLst>
      <p:ext uri="{BB962C8B-B14F-4D97-AF65-F5344CB8AC3E}">
        <p14:creationId xmlns:p14="http://schemas.microsoft.com/office/powerpoint/2010/main" xmlns="" val="30780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97" y="429492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IIRIS Locations</a:t>
            </a:r>
          </a:p>
          <a:p>
            <a:endParaRPr lang="en-I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512" y="1522061"/>
            <a:ext cx="4298711" cy="234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6123" y="1449432"/>
            <a:ext cx="2319548" cy="264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41313" y="4267200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AMERICAS</a:t>
            </a:r>
          </a:p>
          <a:p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  <a:p>
            <a:pPr marL="368300" indent="-285750" algn="just">
              <a:buFont typeface="Times New Roman" panose="02020603050405020304" pitchFamily="18" charset="0"/>
              <a:buChar char="■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Seattle </a:t>
            </a:r>
          </a:p>
          <a:p>
            <a:pPr marL="368300" indent="-285750" algn="just">
              <a:buFont typeface="Times New Roman" panose="02020603050405020304" pitchFamily="18" charset="0"/>
              <a:buChar char="■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</a:t>
            </a:r>
          </a:p>
          <a:p>
            <a:pPr marL="368300" indent="-285750" algn="just">
              <a:buFont typeface="Times New Roman" panose="02020603050405020304" pitchFamily="18" charset="0"/>
              <a:buChar char="■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</a:t>
            </a:r>
          </a:p>
          <a:p>
            <a:pPr marL="82550" algn="just"/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1538" y="431099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algn="ctr"/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32718" y="4310991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</a:p>
          <a:p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algn="just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  <a:p>
            <a:pPr marL="82550" algn="just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</a:p>
          <a:p>
            <a:pPr marL="82550" algn="just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</a:t>
            </a:r>
          </a:p>
          <a:p>
            <a:pPr marL="82550" algn="just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</a:p>
          <a:p>
            <a:pPr marL="82550" algn="just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</a:p>
          <a:p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1217" y="429243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</a:p>
          <a:p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Melbourne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7537" y="4310991"/>
            <a:ext cx="1828800" cy="16004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HUBS</a:t>
            </a:r>
          </a:p>
          <a:p>
            <a:endParaRPr lang="en-I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indent="-285750" algn="just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Delhi – NCR </a:t>
            </a:r>
          </a:p>
          <a:p>
            <a:pPr marL="368300" indent="-285750" algn="just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Mumbai</a:t>
            </a:r>
          </a:p>
          <a:p>
            <a:pPr marL="368300" indent="-285750" algn="just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Bangalore</a:t>
            </a:r>
          </a:p>
          <a:p>
            <a:pPr marL="368300" indent="-285750" algn="just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Kolkata</a:t>
            </a:r>
          </a:p>
          <a:p>
            <a:pPr marL="368300" indent="-285750" algn="just">
              <a:buFont typeface="Arial" panose="020B0604020202020204" pitchFamily="34" charset="0"/>
              <a:buChar char="•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Hyderabad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638" y="6115616"/>
            <a:ext cx="7934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IIRIS has capability to operate globally through vetted partners other than own offices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046288" y="4365516"/>
            <a:ext cx="0" cy="16634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18002" y="4398758"/>
            <a:ext cx="0" cy="16634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11217" y="4310991"/>
            <a:ext cx="0" cy="16634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52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210DFE5-4FBE-42EF-928C-8D3B7EC0F5F8" descr="90590BC9-CB11-4713-937B-F681A8A50C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007" y="2864357"/>
            <a:ext cx="707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Forensics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5159874"/>
              </p:ext>
            </p:extLst>
          </p:nvPr>
        </p:nvGraphicFramePr>
        <p:xfrm>
          <a:off x="1081548" y="5820881"/>
          <a:ext cx="6866533" cy="548640"/>
        </p:xfrm>
        <a:graphic>
          <a:graphicData uri="http://schemas.openxmlformats.org/drawingml/2006/table">
            <a:tbl>
              <a:tblPr/>
              <a:tblGrid>
                <a:gridCol w="6866533">
                  <a:extLst>
                    <a:ext uri="{9D8B030D-6E8A-4147-A177-3AD203B41FA5}">
                      <a16:colId xmlns:a16="http://schemas.microsoft.com/office/drawing/2014/main" xmlns="" val="1891023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u="none" strike="noStrike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u="none" strike="noStrike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computer lets you make more mistakes faster than any invention in human history-with the possible exceptions of handguns and tequila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73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2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7719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Cyber Crime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1074" t="24733" r="44018" b="23580"/>
          <a:stretch/>
        </p:blipFill>
        <p:spPr>
          <a:xfrm>
            <a:off x="34322" y="1168402"/>
            <a:ext cx="9109219" cy="5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9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7719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Digital Forensics?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3752" y="1207223"/>
            <a:ext cx="5280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practice of collecting,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reporting on digital information in a way that is legally admissible. It can be used in the detection and prevention of crime and in any dispute where evidence is stored digitally.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52" y="4844814"/>
            <a:ext cx="8956853" cy="92333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FORENSICS = </a:t>
            </a:r>
            <a:r>
              <a:rPr lang="et-E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preservation, collection, validation, identification, analysis, interpretation, documentation</a:t>
            </a:r>
            <a:r>
              <a:rPr lang="et-E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t-E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t-E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after-the-fact </a:t>
            </a:r>
            <a:r>
              <a:rPr lang="et-E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information </a:t>
            </a:r>
            <a:r>
              <a:rPr lang="et-E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</a:t>
            </a:r>
            <a:r>
              <a:rPr lang="et-E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sources</a:t>
            </a:r>
            <a:endParaRPr lang="en-I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digital forens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457" y="1295368"/>
            <a:ext cx="3106542" cy="20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9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0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Forensics Needed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266964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perpetrator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method/vulnerability of the network that allowed the perpetrator to gain access into the system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damage assessment of the victimized network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Preserve the Evidence for Judicial action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891" y="5763905"/>
            <a:ext cx="644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is as a tool to investigate rather investigation itself </a:t>
            </a:r>
          </a:p>
        </p:txBody>
      </p:sp>
    </p:spTree>
    <p:extLst>
      <p:ext uri="{BB962C8B-B14F-4D97-AF65-F5344CB8AC3E}">
        <p14:creationId xmlns:p14="http://schemas.microsoft.com/office/powerpoint/2010/main" xmlns="" val="18808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4548" y="2159560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548" y="3683561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RISK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57" y="5044297"/>
            <a:ext cx="14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RISK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" y="9525"/>
            <a:ext cx="91430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" y="345857"/>
            <a:ext cx="795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IN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52425" y="1266964"/>
            <a:ext cx="8247063" cy="50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 sz="2800" kern="1200">
                <a:solidFill>
                  <a:srgbClr val="FDE89B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 sz="2400" kern="1200">
                <a:solidFill>
                  <a:srgbClr val="CAE6E8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 sz="2000" kern="1200">
                <a:solidFill>
                  <a:srgbClr val="99FFFF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 sz="2000" kern="1200">
                <a:solidFill>
                  <a:srgbClr val="ACCDE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rules for forensics are set-up through:</a:t>
            </a:r>
          </a:p>
          <a:p>
            <a:pPr marL="0" indent="0"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Penal Code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Evidence Act 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Guidelines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software/tools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rules 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492" y="2482725"/>
            <a:ext cx="4373119" cy="2908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180" y="6078557"/>
            <a:ext cx="72091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first faults are theirs that commit them; The second faults are theirs that permit them.” 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Thomas Fuller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0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</TotalTime>
  <Words>1038</Words>
  <Application>Microsoft Office PowerPoint</Application>
  <PresentationFormat>On-screen Show (4:3)</PresentationFormat>
  <Paragraphs>280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Sagarika Chakraborty</dc:creator>
  <cp:lastModifiedBy> </cp:lastModifiedBy>
  <cp:revision>186</cp:revision>
  <dcterms:created xsi:type="dcterms:W3CDTF">2015-06-19T02:42:49Z</dcterms:created>
  <dcterms:modified xsi:type="dcterms:W3CDTF">2016-03-28T07:25:46Z</dcterms:modified>
</cp:coreProperties>
</file>